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99" r:id="rId2"/>
    <p:sldId id="310" r:id="rId3"/>
    <p:sldId id="311" r:id="rId4"/>
    <p:sldId id="300" r:id="rId5"/>
    <p:sldId id="308" r:id="rId6"/>
    <p:sldId id="309" r:id="rId7"/>
    <p:sldId id="302" r:id="rId8"/>
    <p:sldId id="312" r:id="rId9"/>
    <p:sldId id="313" r:id="rId10"/>
    <p:sldId id="340" r:id="rId11"/>
    <p:sldId id="315" r:id="rId12"/>
    <p:sldId id="829" r:id="rId13"/>
    <p:sldId id="830" r:id="rId14"/>
    <p:sldId id="831" r:id="rId15"/>
    <p:sldId id="821" r:id="rId16"/>
    <p:sldId id="820" r:id="rId17"/>
    <p:sldId id="822" r:id="rId18"/>
    <p:sldId id="833" r:id="rId19"/>
    <p:sldId id="834" r:id="rId20"/>
    <p:sldId id="82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038" autoAdjust="0"/>
    <p:restoredTop sz="91313" autoAdjust="0"/>
  </p:normalViewPr>
  <p:slideViewPr>
    <p:cSldViewPr snapToGrid="0">
      <p:cViewPr varScale="1">
        <p:scale>
          <a:sx n="75" d="100"/>
          <a:sy n="75" d="100"/>
        </p:scale>
        <p:origin x="67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4/25/22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90D8A1E-EA8F-46C1-B891-AE0C00D9C314}" type="datetime1">
              <a:rPr lang="en-US" smtClean="0"/>
              <a:t>4/25/22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4/25/22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4/25/22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4/25/22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4/25/22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4/25/22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api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biden-approval-rating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pl.com/dev/demo" TargetMode="External"/><Relationship Id="rId2" Type="http://schemas.openxmlformats.org/officeDocument/2006/relationships/hyperlink" Target="https://newsapi.org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rojects.fivethirtyeight.com/trump-approval-ratings" TargetMode="External"/><Relationship Id="rId5" Type="http://schemas.openxmlformats.org/officeDocument/2006/relationships/hyperlink" Target="https://github.com/toddmotto/public-apis" TargetMode="External"/><Relationship Id="rId4" Type="http://schemas.openxmlformats.org/officeDocument/2006/relationships/hyperlink" Target="https://www.programmableweb.com/apis/director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google.com/maps/place/Cleveland,+OH/@41.4951143,-81.8462865,11z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googleapis.com/maps/api/staticmap?center=cleveland,+oh&amp;zoom=10&amp;size=640x640&amp;scale=2&amp;maptype=terrain&amp;key=AIzaSyCg5BhicmNdpk2Hg1dr0m-H3XPWjd0Btf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aps.googleapis.com/maps/api/geocode/json?address=cleveland&amp;sensor=false&amp;key=AIzaSyCg5BhicmNdpk2Hg1dr0m-H3XPWjd0BtfU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F-o2_AC-Wo&amp;ab_channel=CNBCTelevision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4/25/22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7900" y="2082060"/>
            <a:ext cx="4572000" cy="92333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“Application Program Interface”</a:t>
            </a:r>
          </a:p>
          <a:p>
            <a:r>
              <a:rPr lang="en-US" dirty="0"/>
              <a:t>Clearly defined methods of communication between various software components. </a:t>
            </a:r>
          </a:p>
        </p:txBody>
      </p:sp>
      <p:pic>
        <p:nvPicPr>
          <p:cNvPr id="801794" name="Picture 2" descr="Image result for what is an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325324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275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230A2-21BD-0E42-A54B-815D144EF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4/25/22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CB0AD3-D6F6-CF4F-93E4-564141E0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Caption Data is in JSON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602650D-8CFC-6341-A64C-271105E85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4" y="1223157"/>
            <a:ext cx="2401683" cy="521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56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4/25/22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5910" y="1705970"/>
            <a:ext cx="288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A_youtubeAPI_example.R</a:t>
            </a:r>
            <a:endParaRPr lang="en-US" sz="20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E1F6F8-9742-254D-83B6-41AF09898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555188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1CBD6A-F2EC-8A49-AEC7-28CB94B47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www.newsapi.org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4D97E-EF04-9A41-BA9F-2C293E3D6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378AD-F7A6-6049-8D66-20A524E023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CE965-5707-544E-9DE3-0AF7AB79A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323"/>
            <a:ext cx="9144000" cy="36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5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3AA06F-BB45-6543-AC24-896F102825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4176" y="1797759"/>
            <a:ext cx="8312624" cy="20005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Easy to understand documentation </a:t>
            </a:r>
          </a:p>
          <a:p>
            <a:r>
              <a:rPr lang="en-US" dirty="0"/>
              <a:t>Examples!</a:t>
            </a:r>
          </a:p>
          <a:p>
            <a:r>
              <a:rPr lang="en-US" dirty="0"/>
              <a:t>Free to try out</a:t>
            </a:r>
          </a:p>
          <a:p>
            <a:r>
              <a:rPr lang="en-US" dirty="0"/>
              <a:t>Search by query, time, language and news channel</a:t>
            </a:r>
          </a:p>
          <a:p>
            <a:r>
              <a:rPr lang="en-US" dirty="0"/>
              <a:t>128 News Sources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547911-F99D-724F-A40C-6B8BC7E6F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BFFED-7006-8043-B45A-0D6BB16B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B70CA-0DA4-4B44-98FB-770E50CEF3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DF1D6-EDC7-0742-8F97-CA8A965DDDED}"/>
              </a:ext>
            </a:extLst>
          </p:cNvPr>
          <p:cNvSpPr txBox="1"/>
          <p:nvPr/>
        </p:nvSpPr>
        <p:spPr>
          <a:xfrm>
            <a:off x="381000" y="895159"/>
            <a:ext cx="14102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PROS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11851-A22E-984B-9A7B-55D3D99290BF}"/>
              </a:ext>
            </a:extLst>
          </p:cNvPr>
          <p:cNvSpPr txBox="1"/>
          <p:nvPr/>
        </p:nvSpPr>
        <p:spPr>
          <a:xfrm>
            <a:off x="381000" y="3931491"/>
            <a:ext cx="1478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DB8CB9B-0D6F-2E47-AE23-604A673A9836}"/>
              </a:ext>
            </a:extLst>
          </p:cNvPr>
          <p:cNvSpPr txBox="1">
            <a:spLocks/>
          </p:cNvSpPr>
          <p:nvPr/>
        </p:nvSpPr>
        <p:spPr>
          <a:xfrm>
            <a:off x="307340" y="4582790"/>
            <a:ext cx="8312624" cy="200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Rate limit</a:t>
            </a:r>
          </a:p>
          <a:p>
            <a:r>
              <a:rPr lang="en-US" dirty="0"/>
              <a:t>Only article snippets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397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794B60-D0B6-F44C-A974-EFC6FB32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Documentation with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627AC-E0C5-784C-8AC1-D3DF0286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B4DA7-C10F-454C-B663-758E0009FC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BBDB3-0747-EC46-9D0E-0FBFCD132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6826"/>
            <a:ext cx="9144000" cy="36443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EBB3686-5D3F-A142-ACC9-C6E532D79F31}"/>
              </a:ext>
            </a:extLst>
          </p:cNvPr>
          <p:cNvSpPr/>
          <p:nvPr/>
        </p:nvSpPr>
        <p:spPr>
          <a:xfrm>
            <a:off x="381000" y="4417016"/>
            <a:ext cx="796871" cy="40295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3A93A7-1185-A746-AF93-F267E6ADF128}"/>
              </a:ext>
            </a:extLst>
          </p:cNvPr>
          <p:cNvSpPr/>
          <p:nvPr/>
        </p:nvSpPr>
        <p:spPr>
          <a:xfrm>
            <a:off x="7967420" y="3026044"/>
            <a:ext cx="796871" cy="40295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3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B0B4D-5948-4761-B021-8C38C90B4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4/25/22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24DFC7-F431-4E50-B3CB-8ED48C80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Some APIs require a “handshake” to authenticate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7928AE-4C70-49EA-98D9-4B2504CD6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311" y="1205194"/>
            <a:ext cx="4255377" cy="3883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BAA146-851A-453D-A3F9-D5D78042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888" y="5337275"/>
            <a:ext cx="4020224" cy="453644"/>
          </a:xfrm>
          <a:prstGeom prst="rect">
            <a:avLst/>
          </a:prstGeom>
        </p:spPr>
      </p:pic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13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A857F-9BD7-42E1-ABC6-BF01B58F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4/25/22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1DFE3E-BC8C-421A-A1D4-BA0C39D5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JSON API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68C2B5-FEB2-4349-AC41-FC6A8B937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297"/>
            <a:ext cx="9144000" cy="44423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786444-52B6-46CF-8BE4-99F530EC9153}"/>
              </a:ext>
            </a:extLst>
          </p:cNvPr>
          <p:cNvSpPr/>
          <p:nvPr/>
        </p:nvSpPr>
        <p:spPr>
          <a:xfrm>
            <a:off x="27865" y="1065965"/>
            <a:ext cx="3258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Sign up at  </a:t>
            </a:r>
            <a:r>
              <a:rPr lang="en-US" b="1" dirty="0">
                <a:hlinkClick r:id="rId3"/>
              </a:rPr>
              <a:t>https://newsapi.org/</a:t>
            </a:r>
            <a:endParaRPr lang="en-US" b="1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52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58924-437E-4A9E-883E-603DC4BC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4/25/22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CF58D-DA26-4A2F-844B-4F285E67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JSON</a:t>
            </a:r>
            <a:endParaRPr lang="en-US" dirty="0"/>
          </a:p>
        </p:txBody>
      </p:sp>
      <p:pic>
        <p:nvPicPr>
          <p:cNvPr id="3074" name="Picture 2" descr="Image result for json meme">
            <a:extLst>
              <a:ext uri="{FF2B5EF4-FFF2-40B4-BE49-F238E27FC236}">
                <a16:creationId xmlns:a16="http://schemas.microsoft.com/office/drawing/2014/main" id="{68D2B28F-1568-4DE2-8B50-8B1B03A34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1559211"/>
            <a:ext cx="47625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37ACE-F457-4C85-B00B-943BC6837FAD}"/>
              </a:ext>
            </a:extLst>
          </p:cNvPr>
          <p:cNvSpPr txBox="1"/>
          <p:nvPr/>
        </p:nvSpPr>
        <p:spPr>
          <a:xfrm>
            <a:off x="628650" y="1815107"/>
            <a:ext cx="231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B_newsAPI_example.R</a:t>
            </a:r>
            <a:endParaRPr lang="en-US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350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C858D-1D00-E94B-8F4E-018777BB2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4/25/22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E14238-5D88-2B44-84D4-69D417D4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Web-scrape or API?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830CA-2661-B845-BB90-E17881B8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2D2D2-F640-D242-86C0-D8D50921A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D363A-4C29-D642-A760-2BBBC841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735" y="1660945"/>
            <a:ext cx="4690615" cy="4398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960978-2E3A-2744-AAFE-AA17137DEADC}"/>
              </a:ext>
            </a:extLst>
          </p:cNvPr>
          <p:cNvSpPr txBox="1"/>
          <p:nvPr/>
        </p:nvSpPr>
        <p:spPr>
          <a:xfrm>
            <a:off x="628650" y="2030278"/>
            <a:ext cx="2594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Doesn’t have to be text.</a:t>
            </a:r>
          </a:p>
          <a:p>
            <a:r>
              <a:rPr lang="en-US" dirty="0"/>
              <a:t>We can first look for an API before </a:t>
            </a:r>
            <a:r>
              <a:rPr lang="en-US" dirty="0" err="1"/>
              <a:t>webscraping</a:t>
            </a:r>
            <a:r>
              <a:rPr lang="en-US" dirty="0"/>
              <a:t> which is harder.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3C94F-0DCD-CD4F-9B0B-2CF1A09CA879}"/>
              </a:ext>
            </a:extLst>
          </p:cNvPr>
          <p:cNvSpPr txBox="1"/>
          <p:nvPr/>
        </p:nvSpPr>
        <p:spPr>
          <a:xfrm>
            <a:off x="628650" y="1124108"/>
            <a:ext cx="5721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https://projects.fivethirtyeight.com/biden-approval-rating/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40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C5FB1-1ABF-1944-8296-AD6BFFC32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4/25/22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5FD220-BDBD-934B-9EAB-AC069351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19" y="365126"/>
            <a:ext cx="8846545" cy="591477"/>
          </a:xfrm>
        </p:spPr>
        <p:txBody>
          <a:bodyPr/>
          <a:lstStyle/>
          <a:p>
            <a:r>
              <a:rPr lang="en-US" sz="3200" dirty="0"/>
              <a:t>API!  This should be much easier than web scraping!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5AF44-9EBE-C047-8A37-303F79729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EAC04-A214-1A48-8688-5C87D35C8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845B9-2AAE-A145-A4EE-72CF8242A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5865"/>
            <a:ext cx="9144000" cy="4032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D3DE26-14BC-CD4C-8299-A569A04526D1}"/>
              </a:ext>
            </a:extLst>
          </p:cNvPr>
          <p:cNvSpPr txBox="1"/>
          <p:nvPr/>
        </p:nvSpPr>
        <p:spPr>
          <a:xfrm>
            <a:off x="371960" y="1356568"/>
            <a:ext cx="406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C_presidentialApproval_scraping.R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20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15688" y="1127080"/>
            <a:ext cx="8312624" cy="3131024"/>
          </a:xfrm>
        </p:spPr>
        <p:txBody>
          <a:bodyPr/>
          <a:lstStyle/>
          <a:p>
            <a:r>
              <a:rPr lang="en-US" dirty="0"/>
              <a:t>XML – Extensible Markup Language</a:t>
            </a:r>
          </a:p>
          <a:p>
            <a:pPr lvl="1"/>
            <a:r>
              <a:rPr lang="en-US" dirty="0"/>
              <a:t>Ever wonder why Excel files went from </a:t>
            </a:r>
            <a:r>
              <a:rPr lang="en-US" dirty="0" err="1"/>
              <a:t>xls</a:t>
            </a:r>
            <a:r>
              <a:rPr lang="en-US" dirty="0"/>
              <a:t> to </a:t>
            </a:r>
            <a:r>
              <a:rPr lang="en-US" dirty="0" err="1"/>
              <a:t>xlsx</a:t>
            </a:r>
            <a:r>
              <a:rPr lang="en-US" dirty="0"/>
              <a:t>?  The data is stored as XML.</a:t>
            </a:r>
          </a:p>
          <a:p>
            <a:pPr lvl="1"/>
            <a:endParaRPr lang="en-US" dirty="0"/>
          </a:p>
          <a:p>
            <a:r>
              <a:rPr lang="en-US" dirty="0"/>
              <a:t>JSON- </a:t>
            </a:r>
            <a:r>
              <a:rPr lang="en-US" dirty="0" err="1"/>
              <a:t>Javascript</a:t>
            </a:r>
            <a:r>
              <a:rPr lang="en-US" dirty="0"/>
              <a:t> Object Notation</a:t>
            </a:r>
          </a:p>
          <a:p>
            <a:pPr lvl="1"/>
            <a:r>
              <a:rPr lang="en-US" dirty="0"/>
              <a:t>Similar to R but used to make interactive objects in web browsers.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formats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04726" y="3879239"/>
            <a:ext cx="5734548" cy="2000251"/>
            <a:chOff x="1160584" y="3879239"/>
            <a:chExt cx="5734548" cy="2000251"/>
          </a:xfrm>
        </p:grpSpPr>
        <p:pic>
          <p:nvPicPr>
            <p:cNvPr id="6" name="Picture 2" descr="Image result for what is an ap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584" y="3879239"/>
              <a:ext cx="57150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1376147" y="4183434"/>
              <a:ext cx="1391859" cy="1391859"/>
            </a:xfrm>
            <a:prstGeom prst="ellipse">
              <a:avLst/>
            </a:prstGeom>
            <a:solidFill>
              <a:srgbClr val="24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02256" y="4694697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Ask a question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196407" y="4183433"/>
              <a:ext cx="1391859" cy="1391859"/>
            </a:xfrm>
            <a:prstGeom prst="ellipse">
              <a:avLst/>
            </a:prstGeom>
            <a:solidFill>
              <a:srgbClr val="807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23012" y="4492446"/>
              <a:ext cx="1772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Respond in XML or JSON</a:t>
              </a:r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BD3EC70D-7268-DE4F-9BA1-20B610AB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4/25/22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67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r>
              <a:rPr lang="en-US" dirty="0"/>
              <a:t>If you work with social media data (requires signing up)</a:t>
            </a:r>
          </a:p>
          <a:p>
            <a:r>
              <a:rPr lang="en-US" dirty="0">
                <a:hlinkClick r:id="rId3"/>
              </a:rPr>
              <a:t>https://pipl.com/dev/demo</a:t>
            </a:r>
            <a:endParaRPr lang="en-US" dirty="0"/>
          </a:p>
          <a:p>
            <a:endParaRPr lang="en-US" dirty="0"/>
          </a:p>
          <a:p>
            <a:r>
              <a:rPr lang="en-US" dirty="0"/>
              <a:t>Sources of APIs to explore</a:t>
            </a:r>
          </a:p>
          <a:p>
            <a:r>
              <a:rPr lang="en-US" dirty="0">
                <a:hlinkClick r:id="rId4"/>
              </a:rPr>
              <a:t>https://www.programmableweb.com/apis/directory</a:t>
            </a:r>
            <a:endParaRPr lang="en-US" dirty="0"/>
          </a:p>
          <a:p>
            <a:r>
              <a:rPr lang="en-US" dirty="0">
                <a:hlinkClick r:id="rId5"/>
              </a:rPr>
              <a:t>https://github.com/toddmotto/public-apis</a:t>
            </a:r>
            <a:endParaRPr lang="en-US" dirty="0"/>
          </a:p>
          <a:p>
            <a:endParaRPr lang="en-US" dirty="0"/>
          </a:p>
          <a:p>
            <a:r>
              <a:rPr lang="en-US" dirty="0"/>
              <a:t>Challenge find the APIs for the chart data here (hint: JSON using F12):</a:t>
            </a:r>
          </a:p>
          <a:p>
            <a:r>
              <a:rPr lang="en-US" dirty="0">
                <a:hlinkClick r:id="rId6"/>
              </a:rPr>
              <a:t>https://projects.fivethirtyeight.com/trump-approval-ratings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Straightforward APIs to Explore 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93951A-8E98-744F-BC02-AF8E8C7C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26EEC80-39F8-C645-AFE2-2F08FBBC466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620642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4/25/22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00" y="1945310"/>
            <a:ext cx="5715000" cy="2967380"/>
            <a:chOff x="1714500" y="1064690"/>
            <a:chExt cx="5715000" cy="2967380"/>
          </a:xfrm>
        </p:grpSpPr>
        <p:grpSp>
          <p:nvGrpSpPr>
            <p:cNvPr id="10" name="Group 9"/>
            <p:cNvGrpSpPr/>
            <p:nvPr/>
          </p:nvGrpSpPr>
          <p:grpSpPr>
            <a:xfrm>
              <a:off x="1714500" y="2031819"/>
              <a:ext cx="5715000" cy="2000251"/>
              <a:chOff x="1714500" y="3325324"/>
              <a:chExt cx="5715000" cy="20002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714500" y="3325324"/>
                <a:ext cx="5715000" cy="2000251"/>
                <a:chOff x="1714500" y="3325324"/>
                <a:chExt cx="5715000" cy="2000251"/>
              </a:xfrm>
            </p:grpSpPr>
            <p:pic>
              <p:nvPicPr>
                <p:cNvPr id="801794" name="Picture 2" descr="Image result for what is an ap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4500" y="3325324"/>
                  <a:ext cx="5715000" cy="2000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Oval 2"/>
                <p:cNvSpPr/>
                <p:nvPr/>
              </p:nvSpPr>
              <p:spPr>
                <a:xfrm>
                  <a:off x="1949115" y="3629519"/>
                  <a:ext cx="1391859" cy="1391859"/>
                </a:xfrm>
                <a:prstGeom prst="ellipse">
                  <a:avLst/>
                </a:prstGeom>
                <a:solidFill>
                  <a:srgbClr val="24A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5759115" y="3612918"/>
                  <a:ext cx="1391859" cy="1391859"/>
                </a:xfrm>
                <a:prstGeom prst="ellipse">
                  <a:avLst/>
                </a:prstGeom>
                <a:solidFill>
                  <a:srgbClr val="8071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" name="Picture 2" descr="Image result for google maps logo transparen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1742" y="3925535"/>
                <a:ext cx="706603" cy="706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045369" y="1064690"/>
              <a:ext cx="5053263" cy="64633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“Your phone requests information from the maps API services to render the information.</a:t>
              </a:r>
            </a:p>
          </p:txBody>
        </p:sp>
      </p:grpSp>
      <p:pic>
        <p:nvPicPr>
          <p:cNvPr id="1028" name="Picture 4" descr="Image result for iphone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791" y="3251532"/>
            <a:ext cx="1724231" cy="129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11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4/25/22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38"/>
          <a:stretch/>
        </p:blipFill>
        <p:spPr>
          <a:xfrm>
            <a:off x="3966250" y="2121479"/>
            <a:ext cx="4689692" cy="3214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9746" name="Picture 2" descr="Image result for google maps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5" y="1760562"/>
            <a:ext cx="706603" cy="7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7421" y="2913269"/>
            <a:ext cx="3712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Google Maps API Services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Geocoding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map “tiles”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Basic Geographic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0997" y="1760562"/>
            <a:ext cx="5880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www.google.com/maps/place/Cleveland,+OH/@41.4951143,-81.8462865,11z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8199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4/25/22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1" y="1633674"/>
            <a:ext cx="4423320" cy="4398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1445" y="2292824"/>
            <a:ext cx="2304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Static Map API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1445" y="3179928"/>
            <a:ext cx="3643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images are loaded as tiles underneath allowing you to scroll and navigate in your browser.</a:t>
            </a:r>
          </a:p>
        </p:txBody>
      </p:sp>
    </p:spTree>
    <p:extLst>
      <p:ext uri="{BB962C8B-B14F-4D97-AF65-F5344CB8AC3E}">
        <p14:creationId xmlns:p14="http://schemas.microsoft.com/office/powerpoint/2010/main" val="2979029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4/25/22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4842" y="2292824"/>
            <a:ext cx="3308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JSON Information API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842" y="3193576"/>
            <a:ext cx="3643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top of the tiles, more information is needed including the geo-political information and coordinates for the “bounding box”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43" y="1064525"/>
            <a:ext cx="4395566" cy="5109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9482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4/25/22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know where to look, you can access APIs for data!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28" y="1280747"/>
            <a:ext cx="1369434" cy="6299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5969" y="1538425"/>
            <a:ext cx="6902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https://www.youtube.com/watch?v=5F-o2_AC-Wo&amp;ab_channel=CNBCTelevision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705969" y="1269240"/>
            <a:ext cx="65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video has closed captioning, let’s grab the text by clicking “cc”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6F618-288D-0248-B0A4-96E212280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5812"/>
            <a:ext cx="9144000" cy="41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91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4/25/22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chrome access the developer console.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1" y="2026692"/>
            <a:ext cx="4371975" cy="4114800"/>
          </a:xfrm>
          <a:prstGeom prst="rect">
            <a:avLst/>
          </a:prstGeom>
        </p:spPr>
      </p:pic>
      <p:pic>
        <p:nvPicPr>
          <p:cNvPr id="7" name="Picture 6" descr="Image result for chrom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5969" y="1269240"/>
            <a:ext cx="538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the video is playing, press F12 &amp; reload the page.</a:t>
            </a:r>
          </a:p>
        </p:txBody>
      </p:sp>
    </p:spTree>
    <p:extLst>
      <p:ext uri="{BB962C8B-B14F-4D97-AF65-F5344CB8AC3E}">
        <p14:creationId xmlns:p14="http://schemas.microsoft.com/office/powerpoint/2010/main" val="2924774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4/25/22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Image result for chrom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5969" y="1269240"/>
            <a:ext cx="5911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XHR and search for “timed” as in </a:t>
            </a:r>
            <a:r>
              <a:rPr lang="en-US" dirty="0" err="1"/>
              <a:t>timedtext</a:t>
            </a:r>
            <a:r>
              <a:rPr lang="en-US" dirty="0"/>
              <a:t>.  </a:t>
            </a:r>
          </a:p>
          <a:p>
            <a:r>
              <a:rPr lang="en-US" dirty="0"/>
              <a:t>Right click on the request name and select “open in new tab”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1989235"/>
            <a:ext cx="4524375" cy="416242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361063" y="2497540"/>
            <a:ext cx="586854" cy="245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390631" y="3905535"/>
            <a:ext cx="928048" cy="4094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22645" y="2731827"/>
            <a:ext cx="586854" cy="245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049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549</Words>
  <Application>Microsoft Macintosh PowerPoint</Application>
  <PresentationFormat>On-screen Show (4:3)</PresentationFormat>
  <Paragraphs>101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1_Office Theme</vt:lpstr>
      <vt:lpstr>What is an API?</vt:lpstr>
      <vt:lpstr>Two formats</vt:lpstr>
      <vt:lpstr>Your phone doesn’t have every map in the world.</vt:lpstr>
      <vt:lpstr>Your phone doesn’t have every map in the world.</vt:lpstr>
      <vt:lpstr>APIs are behind many of the sites you use everyday.</vt:lpstr>
      <vt:lpstr>APIs are behind many of the sites you use everyday.</vt:lpstr>
      <vt:lpstr>If you know where to look, you can access APIs for data!</vt:lpstr>
      <vt:lpstr>In chrome access the developer console.</vt:lpstr>
      <vt:lpstr>PowerPoint Presentation</vt:lpstr>
      <vt:lpstr>Closed Caption Data is in JSON</vt:lpstr>
      <vt:lpstr>Let’s Practice…</vt:lpstr>
      <vt:lpstr>www.newsapi.org</vt:lpstr>
      <vt:lpstr>PowerPoint Presentation</vt:lpstr>
      <vt:lpstr>Example Documentation with parameters</vt:lpstr>
      <vt:lpstr>Some APIs require a “handshake” to authenticate</vt:lpstr>
      <vt:lpstr>A Simple JSON API</vt:lpstr>
      <vt:lpstr>Now JSON</vt:lpstr>
      <vt:lpstr>Web-scrape or API?</vt:lpstr>
      <vt:lpstr>API!  This should be much easier than web scraping!</vt:lpstr>
      <vt:lpstr>Other Straightforward APIs to Explore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Mining &amp; NLP API Sources</dc:title>
  <dc:creator>Kwartler, Edward</dc:creator>
  <cp:lastModifiedBy>Kwartler, Edward</cp:lastModifiedBy>
  <cp:revision>12</cp:revision>
  <dcterms:created xsi:type="dcterms:W3CDTF">2021-01-03T03:04:03Z</dcterms:created>
  <dcterms:modified xsi:type="dcterms:W3CDTF">2022-04-25T20:50:50Z</dcterms:modified>
</cp:coreProperties>
</file>